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79" r:id="rId3"/>
    <p:sldId id="280" r:id="rId4"/>
    <p:sldId id="281" r:id="rId5"/>
    <p:sldId id="282" r:id="rId6"/>
    <p:sldId id="283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710CB-30B6-42EB-9A32-981E4CB0CE31}" type="datetimeFigureOut">
              <a:rPr lang="en-US" smtClean="0"/>
              <a:t>9/4/2019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28EC4-DD3C-43B4-8344-7E2840E1A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468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710CB-30B6-42EB-9A32-981E4CB0CE31}" type="datetimeFigureOut">
              <a:rPr lang="en-US" smtClean="0"/>
              <a:t>9/4/2019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28EC4-DD3C-43B4-8344-7E2840E1A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836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710CB-30B6-42EB-9A32-981E4CB0CE31}" type="datetimeFigureOut">
              <a:rPr lang="en-US" smtClean="0"/>
              <a:t>9/4/2019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28EC4-DD3C-43B4-8344-7E2840E1A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223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710CB-30B6-42EB-9A32-981E4CB0CE31}" type="datetimeFigureOut">
              <a:rPr lang="en-US" smtClean="0"/>
              <a:t>9/4/2019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28EC4-DD3C-43B4-8344-7E2840E1A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907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710CB-30B6-42EB-9A32-981E4CB0CE31}" type="datetimeFigureOut">
              <a:rPr lang="en-US" smtClean="0"/>
              <a:t>9/4/2019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28EC4-DD3C-43B4-8344-7E2840E1A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395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710CB-30B6-42EB-9A32-981E4CB0CE31}" type="datetimeFigureOut">
              <a:rPr lang="en-US" smtClean="0"/>
              <a:t>9/4/2019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28EC4-DD3C-43B4-8344-7E2840E1A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747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710CB-30B6-42EB-9A32-981E4CB0CE31}" type="datetimeFigureOut">
              <a:rPr lang="en-US" smtClean="0"/>
              <a:t>9/4/2019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28EC4-DD3C-43B4-8344-7E2840E1A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832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710CB-30B6-42EB-9A32-981E4CB0CE31}" type="datetimeFigureOut">
              <a:rPr lang="en-US" smtClean="0"/>
              <a:t>9/4/2019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28EC4-DD3C-43B4-8344-7E2840E1A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88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710CB-30B6-42EB-9A32-981E4CB0CE31}" type="datetimeFigureOut">
              <a:rPr lang="en-US" smtClean="0"/>
              <a:t>9/4/2019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28EC4-DD3C-43B4-8344-7E2840E1A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490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710CB-30B6-42EB-9A32-981E4CB0CE31}" type="datetimeFigureOut">
              <a:rPr lang="en-US" smtClean="0"/>
              <a:t>9/4/2019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28EC4-DD3C-43B4-8344-7E2840E1A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568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710CB-30B6-42EB-9A32-981E4CB0CE31}" type="datetimeFigureOut">
              <a:rPr lang="en-US" smtClean="0"/>
              <a:t>9/4/2019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28EC4-DD3C-43B4-8344-7E2840E1A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857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0710CB-30B6-42EB-9A32-981E4CB0CE31}" type="datetimeFigureOut">
              <a:rPr lang="en-US" smtClean="0"/>
              <a:t>9/4/2019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128EC4-DD3C-43B4-8344-7E2840E1A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190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http://www.primitiveways.com/images/hafted_axe.jpg" TargetMode="External"/><Relationship Id="rId5" Type="http://schemas.openxmlformats.org/officeDocument/2006/relationships/image" Target="../media/image9.jpeg"/><Relationship Id="rId4" Type="http://schemas.openxmlformats.org/officeDocument/2006/relationships/image" Target="http://www.pieces-past.com/axe4.JPG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408" y="0"/>
            <a:ext cx="12175593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251636" y="-411480"/>
            <a:ext cx="7680960" cy="768096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2438399" y="-228600"/>
            <a:ext cx="7315200" cy="7315200"/>
          </a:xfrm>
          <a:prstGeom prst="ellipse">
            <a:avLst/>
          </a:prstGeom>
          <a:solidFill>
            <a:srgbClr val="FFC919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798762" y="1218846"/>
            <a:ext cx="8586710" cy="517064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000" b="1" dirty="0">
                <a:ln w="5715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D5DBB8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Native</a:t>
            </a:r>
          </a:p>
          <a:p>
            <a:pPr algn="ctr"/>
            <a:r>
              <a:rPr lang="en-US" sz="11000" b="1" dirty="0">
                <a:ln w="5715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D5DBB8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Americans</a:t>
            </a:r>
          </a:p>
          <a:p>
            <a:pPr algn="ctr"/>
            <a:endParaRPr lang="en-US" sz="11000" b="1" dirty="0">
              <a:ln w="5715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rgbClr val="67999A"/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9016" y="4911967"/>
            <a:ext cx="1068619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ysClr val="windowText" lastClr="000000"/>
                </a:solidFill>
                <a:latin typeface="KG Eyes Wide Open" panose="02000506000000020004" pitchFamily="2" charset="0"/>
                <a:ea typeface="KBScaredStraight" panose="02000603000000000000" pitchFamily="2" charset="0"/>
              </a:rPr>
              <a:t>Paleo, Archaic, Woodland, </a:t>
            </a:r>
          </a:p>
          <a:p>
            <a:pPr algn="ctr"/>
            <a:r>
              <a:rPr lang="en-US" sz="5400" dirty="0">
                <a:solidFill>
                  <a:sysClr val="windowText" lastClr="000000"/>
                </a:solidFill>
                <a:latin typeface="KG Eyes Wide Open" panose="02000506000000020004" pitchFamily="2" charset="0"/>
                <a:ea typeface="KBScaredStraight" panose="02000603000000000000" pitchFamily="2" charset="0"/>
              </a:rPr>
              <a:t>&amp; Mississippian</a:t>
            </a:r>
          </a:p>
        </p:txBody>
      </p:sp>
      <p:sp>
        <p:nvSpPr>
          <p:cNvPr id="8" name="Rectangle 7"/>
          <p:cNvSpPr/>
          <p:nvPr/>
        </p:nvSpPr>
        <p:spPr>
          <a:xfrm>
            <a:off x="-3884" y="0"/>
            <a:ext cx="12192000" cy="685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776" y="5124331"/>
            <a:ext cx="1463040" cy="146304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16405" y="6624343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49018" y="119334"/>
            <a:ext cx="106861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SS8H1a</a:t>
            </a:r>
          </a:p>
        </p:txBody>
      </p:sp>
    </p:spTree>
    <p:extLst>
      <p:ext uri="{BB962C8B-B14F-4D97-AF65-F5344CB8AC3E}">
        <p14:creationId xmlns:p14="http://schemas.microsoft.com/office/powerpoint/2010/main" val="3328730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92" y="-14313"/>
            <a:ext cx="12192000" cy="6858000"/>
          </a:xfrm>
          <a:prstGeom prst="rect">
            <a:avLst/>
          </a:prstGeom>
          <a:solidFill>
            <a:srgbClr val="FFC91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6405" y="6624343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41056" y="633312"/>
            <a:ext cx="59376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Archaic Indians</a:t>
            </a: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662" y="1769391"/>
            <a:ext cx="6082483" cy="45720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1035" descr="http://www.pieces-past.com/axe4.JPG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007" y="338930"/>
            <a:ext cx="3657600" cy="2743200"/>
          </a:xfrm>
          <a:prstGeom prst="rect">
            <a:avLst/>
          </a:prstGeom>
          <a:ln w="38100">
            <a:solidFill>
              <a:srgbClr val="000000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34" descr="http://www.primitiveways.com/images/hafted_axe.jpg"/>
          <p:cNvPicPr>
            <a:picLocks noChangeAspect="1" noChangeArrowheads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007" y="3800801"/>
            <a:ext cx="3657600" cy="2743200"/>
          </a:xfrm>
          <a:prstGeom prst="rect">
            <a:avLst/>
          </a:prstGeom>
          <a:ln w="38100">
            <a:solidFill>
              <a:srgbClr val="000000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359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6408" y="0"/>
            <a:ext cx="12175593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9953" y="14515"/>
            <a:ext cx="10668000" cy="6858000"/>
          </a:xfrm>
          <a:prstGeom prst="rect">
            <a:avLst/>
          </a:prstGeom>
          <a:solidFill>
            <a:srgbClr val="F58322"/>
          </a:solidFill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002182" y="43341"/>
            <a:ext cx="10203543" cy="6858000"/>
          </a:xfrm>
          <a:prstGeom prst="rect">
            <a:avLst/>
          </a:prstGeom>
          <a:solidFill>
            <a:srgbClr val="D4DAB6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196242" y="36186"/>
            <a:ext cx="9791783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dirty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F58322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Archaic Indians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98297" y="1642031"/>
            <a:ext cx="10207427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486" indent="-571486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 Archaic Indians were hunters, gatherers, and fishermen.</a:t>
            </a: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They hunted smaller animals like deer and rabbits.</a:t>
            </a: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They also ate nuts and shellfish.</a:t>
            </a: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405" y="6624343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1202042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92" y="-14313"/>
            <a:ext cx="12192000" cy="6858000"/>
          </a:xfrm>
          <a:prstGeom prst="rect">
            <a:avLst/>
          </a:prstGeom>
          <a:solidFill>
            <a:srgbClr val="FFC91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6405" y="6624343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37763" y="511987"/>
            <a:ext cx="59376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Archaic </a:t>
            </a:r>
            <a:r>
              <a:rPr lang="en-US" sz="36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Indians</a:t>
            </a: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6" t="2353" r="6035" b="4425"/>
          <a:stretch/>
        </p:blipFill>
        <p:spPr>
          <a:xfrm>
            <a:off x="692938" y="691657"/>
            <a:ext cx="3953436" cy="544606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7420" y="1924790"/>
            <a:ext cx="6258501" cy="45720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79833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408" y="0"/>
            <a:ext cx="12175593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251636" y="-411480"/>
            <a:ext cx="7680960" cy="768096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2438399" y="-228600"/>
            <a:ext cx="7315200" cy="7315200"/>
          </a:xfrm>
          <a:prstGeom prst="ellipse">
            <a:avLst/>
          </a:prstGeom>
          <a:solidFill>
            <a:srgbClr val="FFC919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14806" y="2396434"/>
            <a:ext cx="7754623" cy="34778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000" b="1" dirty="0">
                <a:ln w="5715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D5DBB8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Woodland</a:t>
            </a:r>
          </a:p>
          <a:p>
            <a:pPr algn="ctr"/>
            <a:endParaRPr lang="en-US" sz="11000" b="1" dirty="0">
              <a:ln w="5715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rgbClr val="67999A"/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3884" y="0"/>
            <a:ext cx="12192000" cy="685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6405" y="6624343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49018" y="119334"/>
            <a:ext cx="106861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SS8H1a</a:t>
            </a:r>
          </a:p>
        </p:txBody>
      </p:sp>
    </p:spTree>
    <p:extLst>
      <p:ext uri="{BB962C8B-B14F-4D97-AF65-F5344CB8AC3E}">
        <p14:creationId xmlns:p14="http://schemas.microsoft.com/office/powerpoint/2010/main" val="4217539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6408" y="0"/>
            <a:ext cx="12175593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9953" y="14515"/>
            <a:ext cx="10668000" cy="6858000"/>
          </a:xfrm>
          <a:prstGeom prst="rect">
            <a:avLst/>
          </a:prstGeom>
          <a:solidFill>
            <a:srgbClr val="F58322"/>
          </a:solidFill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002182" y="43341"/>
            <a:ext cx="10203543" cy="6858000"/>
          </a:xfrm>
          <a:prstGeom prst="rect">
            <a:avLst/>
          </a:prstGeom>
          <a:solidFill>
            <a:srgbClr val="D4DAB6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89470" y="36186"/>
            <a:ext cx="10805330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F58322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Woodland </a:t>
            </a:r>
            <a:r>
              <a:rPr lang="en-US" sz="8800" b="1" dirty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F58322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Indians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98298" y="1482736"/>
            <a:ext cx="10207427" cy="7848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486" indent="-571486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 Woodland Indians lived in Georgia from about 1000 BC to 1000 AD.</a:t>
            </a: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Their lifestyle differed from previous groups because they began to plant seeds for growing crops and they created decorative, long-lasting pottery.</a:t>
            </a: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They also developed bows and arrows for hunting.</a:t>
            </a: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405" y="6624343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3832307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92" y="-14313"/>
            <a:ext cx="12192000" cy="6858000"/>
          </a:xfrm>
          <a:prstGeom prst="rect">
            <a:avLst/>
          </a:prstGeom>
          <a:solidFill>
            <a:srgbClr val="FFC91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6405" y="6624343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25110" y="336681"/>
            <a:ext cx="59376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Woodland </a:t>
            </a:r>
            <a:r>
              <a:rPr lang="en-US" sz="36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Indians</a:t>
            </a: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687" y="3647334"/>
            <a:ext cx="4371975" cy="26289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5110" y="1633243"/>
            <a:ext cx="5962650" cy="49911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030" y="336681"/>
            <a:ext cx="2799184" cy="27432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61244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6408" y="0"/>
            <a:ext cx="12175593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9953" y="14515"/>
            <a:ext cx="10668000" cy="6858000"/>
          </a:xfrm>
          <a:prstGeom prst="rect">
            <a:avLst/>
          </a:prstGeom>
          <a:solidFill>
            <a:srgbClr val="F58322"/>
          </a:solidFill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002182" y="43341"/>
            <a:ext cx="10203543" cy="6858000"/>
          </a:xfrm>
          <a:prstGeom prst="rect">
            <a:avLst/>
          </a:prstGeom>
          <a:solidFill>
            <a:srgbClr val="D4DAB6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89470" y="36186"/>
            <a:ext cx="10805330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F58322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Woodland </a:t>
            </a:r>
            <a:r>
              <a:rPr lang="en-US" sz="8800" b="1" dirty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F58322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Indians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98298" y="1482736"/>
            <a:ext cx="10207427" cy="7848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486" indent="-571486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 Woodland Indians formed tribes, created permanent villages, and lived in dome-shaped huts.</a:t>
            </a: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32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 Woodland Indians left the first evidence of religious beliefs.</a:t>
            </a: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They built mounds of earth for burial sites and religious ceremonies.</a:t>
            </a:r>
          </a:p>
          <a:p>
            <a:pPr marL="1028686" lvl="1" indent="-571486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These were signs that the Woodland Indians believed in an afterlife.</a:t>
            </a: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405" y="6624343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2725106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92" y="-14313"/>
            <a:ext cx="12192000" cy="6858000"/>
          </a:xfrm>
          <a:prstGeom prst="rect">
            <a:avLst/>
          </a:prstGeom>
          <a:solidFill>
            <a:srgbClr val="FFC91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6405" y="6624343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5522" y="5314341"/>
            <a:ext cx="59376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Woodland </a:t>
            </a:r>
            <a:r>
              <a:rPr lang="en-US" sz="36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Indians</a:t>
            </a: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2" t="3624" r="5915" b="6976"/>
          <a:stretch/>
        </p:blipFill>
        <p:spPr>
          <a:xfrm>
            <a:off x="6646815" y="2966743"/>
            <a:ext cx="5303520" cy="36576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337" y="107814"/>
            <a:ext cx="7016262" cy="41148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55949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92" y="-14313"/>
            <a:ext cx="12192000" cy="6858000"/>
          </a:xfrm>
          <a:prstGeom prst="rect">
            <a:avLst/>
          </a:prstGeom>
          <a:solidFill>
            <a:srgbClr val="FFC91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6405" y="6624343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-666" y="1398750"/>
            <a:ext cx="3469341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Rock Eagle is an Indian-made rock structure dating back to the Middle Woodland period (300 B.C. to A.D. </a:t>
            </a: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600).</a:t>
            </a:r>
            <a:endParaRPr lang="en-US" sz="24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6" name="Picture 3" descr="rockeagle4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8675" y="214287"/>
            <a:ext cx="8497682" cy="64008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6473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408" y="0"/>
            <a:ext cx="12175593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251636" y="-411480"/>
            <a:ext cx="7680960" cy="768096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2438399" y="-228600"/>
            <a:ext cx="7315200" cy="7315200"/>
          </a:xfrm>
          <a:prstGeom prst="ellipse">
            <a:avLst/>
          </a:prstGeom>
          <a:solidFill>
            <a:srgbClr val="FFC919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130663" y="2734987"/>
            <a:ext cx="9922909" cy="34778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000" b="1" dirty="0">
                <a:ln w="5715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D5DBB8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Mississippian</a:t>
            </a:r>
          </a:p>
          <a:p>
            <a:pPr algn="ctr"/>
            <a:endParaRPr lang="en-US" sz="11000" b="1" dirty="0">
              <a:ln w="5715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rgbClr val="67999A"/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3884" y="0"/>
            <a:ext cx="12192000" cy="685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6405" y="6624343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49018" y="119334"/>
            <a:ext cx="106861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SS8H1a</a:t>
            </a:r>
          </a:p>
        </p:txBody>
      </p:sp>
    </p:spTree>
    <p:extLst>
      <p:ext uri="{BB962C8B-B14F-4D97-AF65-F5344CB8AC3E}">
        <p14:creationId xmlns:p14="http://schemas.microsoft.com/office/powerpoint/2010/main" val="4052444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92" y="-14313"/>
            <a:ext cx="12192000" cy="6858000"/>
          </a:xfrm>
          <a:prstGeom prst="rect">
            <a:avLst/>
          </a:prstGeom>
          <a:solidFill>
            <a:srgbClr val="FFC91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7612" y="996981"/>
            <a:ext cx="2103120" cy="3024261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0800" y="915526"/>
            <a:ext cx="3108960" cy="313631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128" y="915526"/>
            <a:ext cx="4701637" cy="319458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430" y="915526"/>
            <a:ext cx="3502569" cy="319458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6405" y="6624343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71246" y="5825067"/>
            <a:ext cx="15306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B050"/>
                </a:solidFill>
                <a:latin typeface="KG Second Chances Solid" panose="02000000000000000000" pitchFamily="2" charset="0"/>
                <a:ea typeface="KBScaredStraight" panose="02000603000000000000" pitchFamily="2" charset="0"/>
              </a:rPr>
              <a:t>Paleo </a:t>
            </a: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973442" y="3505200"/>
            <a:ext cx="10546491" cy="1905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362080" y="2133600"/>
            <a:ext cx="0" cy="13716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1250927" y="2133600"/>
            <a:ext cx="0" cy="13716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914780" y="2133600"/>
            <a:ext cx="0" cy="13716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7419980" y="2133600"/>
            <a:ext cx="0" cy="13716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9648830" y="2133600"/>
            <a:ext cx="0" cy="13716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621965" y="3850819"/>
            <a:ext cx="13825" cy="201782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678767" y="3867752"/>
            <a:ext cx="0" cy="13716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8534410" y="3850819"/>
            <a:ext cx="0" cy="20764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0468373" y="3850819"/>
            <a:ext cx="0" cy="13716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135717" y="5193396"/>
            <a:ext cx="30861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B050"/>
                </a:solidFill>
                <a:latin typeface="KG Second Chances Solid" panose="02000000000000000000" pitchFamily="2" charset="0"/>
                <a:ea typeface="KBScaredStraight" panose="02000603000000000000" pitchFamily="2" charset="0"/>
              </a:rPr>
              <a:t>Archaic</a:t>
            </a:r>
            <a:endParaRPr lang="en-US" sz="3200" dirty="0">
              <a:solidFill>
                <a:srgbClr val="00B050"/>
              </a:solidFill>
              <a:latin typeface="KG Second Chances Solid" panose="02000000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846919" y="5915206"/>
            <a:ext cx="30861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rgbClr val="00B050"/>
                </a:solidFill>
                <a:latin typeface="KG Second Chances Solid" panose="02000000000000000000" pitchFamily="2" charset="0"/>
                <a:ea typeface="KBScaredStraight" panose="02000603000000000000" pitchFamily="2" charset="0"/>
              </a:rPr>
              <a:t>Woodland</a:t>
            </a:r>
            <a:endParaRPr lang="en-US" sz="3000" dirty="0">
              <a:solidFill>
                <a:srgbClr val="00B050"/>
              </a:solidFill>
              <a:latin typeface="KG Second Chances Solid" panose="02000000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099579" y="5222419"/>
            <a:ext cx="30861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rgbClr val="00B050"/>
                </a:solidFill>
                <a:latin typeface="KG Second Chances Solid" panose="02000000000000000000" pitchFamily="2" charset="0"/>
                <a:ea typeface="KBScaredStraight" panose="02000603000000000000" pitchFamily="2" charset="0"/>
              </a:rPr>
              <a:t>Mississippian</a:t>
            </a:r>
            <a:endParaRPr lang="en-US" sz="3000" dirty="0">
              <a:solidFill>
                <a:srgbClr val="00B050"/>
              </a:solidFill>
              <a:latin typeface="KG Second Chances Solid" panose="02000000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65023" y="1395387"/>
            <a:ext cx="23560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10000 BC</a:t>
            </a:r>
            <a:endParaRPr lang="en-US" sz="3200" dirty="0">
              <a:solidFill>
                <a:srgbClr val="FF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736773" y="1395386"/>
            <a:ext cx="23560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8000 BC</a:t>
            </a:r>
            <a:endParaRPr lang="en-US" sz="3200" dirty="0">
              <a:solidFill>
                <a:srgbClr val="FF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178392" y="1395386"/>
            <a:ext cx="23560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1000 BC</a:t>
            </a:r>
            <a:endParaRPr lang="en-US" sz="3200" dirty="0">
              <a:solidFill>
                <a:srgbClr val="FF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295560" y="1395386"/>
            <a:ext cx="23560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8</a:t>
            </a:r>
            <a:r>
              <a:rPr lang="en-US" sz="3200" dirty="0" smtClean="0">
                <a:solidFill>
                  <a:srgbClr val="FF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00 AD</a:t>
            </a:r>
            <a:endParaRPr lang="en-US" sz="3200" dirty="0">
              <a:solidFill>
                <a:srgbClr val="FF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0072921" y="1395386"/>
            <a:ext cx="23560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1600 AD</a:t>
            </a:r>
            <a:endParaRPr lang="en-US" sz="3200" dirty="0">
              <a:solidFill>
                <a:srgbClr val="FF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08156" y="36186"/>
            <a:ext cx="1196795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F58322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Native American Cultures</a:t>
            </a:r>
            <a:endParaRPr lang="en-US" sz="6600" b="1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F58322"/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G Second Chances Soli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8350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6408" y="0"/>
            <a:ext cx="12175593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9953" y="14515"/>
            <a:ext cx="10668000" cy="6858000"/>
          </a:xfrm>
          <a:prstGeom prst="rect">
            <a:avLst/>
          </a:prstGeom>
          <a:solidFill>
            <a:srgbClr val="F58322"/>
          </a:solidFill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002182" y="43341"/>
            <a:ext cx="10203543" cy="6858000"/>
          </a:xfrm>
          <a:prstGeom prst="rect">
            <a:avLst/>
          </a:prstGeom>
          <a:solidFill>
            <a:srgbClr val="D4DAB6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79676" y="36186"/>
            <a:ext cx="1142492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F58322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Mississippian </a:t>
            </a:r>
            <a:r>
              <a:rPr lang="en-US" sz="8000" b="1" dirty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F58322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Indians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98298" y="1381296"/>
            <a:ext cx="10207427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486" indent="-571486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 Mississippian Indians inhabited Georgia from about 800 to 1600 AD.</a:t>
            </a: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20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They lived in towns governed by chiefs, who lived in religious centers on top of large earthen mounds.</a:t>
            </a: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20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Mississippian settlements contained thousands of families.</a:t>
            </a: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20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Villages were protected by guard towers and moats.</a:t>
            </a: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405" y="6624343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2805084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92" y="-14313"/>
            <a:ext cx="12192000" cy="6858000"/>
          </a:xfrm>
          <a:prstGeom prst="rect">
            <a:avLst/>
          </a:prstGeom>
          <a:solidFill>
            <a:srgbClr val="FFC91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6405" y="6624343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296" y="153014"/>
            <a:ext cx="7027003" cy="45720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4" descr="ruckpt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8364" y="2052343"/>
            <a:ext cx="5236036" cy="45720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7234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6408" y="0"/>
            <a:ext cx="12175593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9953" y="14515"/>
            <a:ext cx="10668000" cy="6858000"/>
          </a:xfrm>
          <a:prstGeom prst="rect">
            <a:avLst/>
          </a:prstGeom>
          <a:solidFill>
            <a:srgbClr val="F58322"/>
          </a:solidFill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002182" y="43341"/>
            <a:ext cx="10203543" cy="6858000"/>
          </a:xfrm>
          <a:prstGeom prst="rect">
            <a:avLst/>
          </a:prstGeom>
          <a:solidFill>
            <a:srgbClr val="D4DAB6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79676" y="36186"/>
            <a:ext cx="1142492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F58322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Mississippian </a:t>
            </a:r>
            <a:r>
              <a:rPr lang="en-US" sz="8000" b="1" dirty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F58322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Indians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02182" y="1309550"/>
            <a:ext cx="10207427" cy="7663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 Mississippian Indians used stone, wood, and bone to create weapons and farming tools.</a:t>
            </a: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32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They were accomplished craftsmen, creating pottery, pipes, instruments, and jewelry.</a:t>
            </a: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 Mississippian Indian groups traded tools, weapons, pottery, and other goods with </a:t>
            </a: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one another.</a:t>
            </a: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32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endParaRPr lang="en-US" sz="20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405" y="6624343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3391837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92" y="-14313"/>
            <a:ext cx="12192000" cy="6858000"/>
          </a:xfrm>
          <a:prstGeom prst="rect">
            <a:avLst/>
          </a:prstGeom>
          <a:solidFill>
            <a:srgbClr val="FFC91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6405" y="6624343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</a:p>
        </p:txBody>
      </p:sp>
      <p:pic>
        <p:nvPicPr>
          <p:cNvPr id="6" name="Picture 11" descr="T025099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144" y="307989"/>
            <a:ext cx="4514850" cy="32385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85" y="3823488"/>
            <a:ext cx="4196768" cy="27432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8143" y="165888"/>
            <a:ext cx="4800600" cy="64008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18786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92" y="-14313"/>
            <a:ext cx="12192000" cy="6858000"/>
          </a:xfrm>
          <a:prstGeom prst="rect">
            <a:avLst/>
          </a:prstGeom>
          <a:solidFill>
            <a:srgbClr val="FFC91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6405" y="6624343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</a:p>
        </p:txBody>
      </p:sp>
      <p:pic>
        <p:nvPicPr>
          <p:cNvPr id="5" name="Picture 4" descr="Points 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692" y="214287"/>
            <a:ext cx="8534400" cy="64008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8784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6408" y="0"/>
            <a:ext cx="12175593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9953" y="14515"/>
            <a:ext cx="10668000" cy="6858000"/>
          </a:xfrm>
          <a:prstGeom prst="rect">
            <a:avLst/>
          </a:prstGeom>
          <a:solidFill>
            <a:srgbClr val="F58322"/>
          </a:solidFill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002182" y="43341"/>
            <a:ext cx="10203543" cy="6858000"/>
          </a:xfrm>
          <a:prstGeom prst="rect">
            <a:avLst/>
          </a:prstGeom>
          <a:solidFill>
            <a:srgbClr val="D4DAB6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79676" y="36186"/>
            <a:ext cx="1142492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F58322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Mississippian </a:t>
            </a:r>
            <a:r>
              <a:rPr lang="en-US" sz="8000" b="1" dirty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F58322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Indians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02182" y="1309550"/>
            <a:ext cx="10207427" cy="8340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Mississippian Indians began farming on a large scale—they grew maize, squash, beans, tobacco, etc.</a:t>
            </a: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32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They built flat-topped burial mounds and had religious ceremonies.</a:t>
            </a: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32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 dead were buried in fine cloths with feathered headdresses and the bodies were tattooed and painted</a:t>
            </a: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.</a:t>
            </a:r>
          </a:p>
          <a:p>
            <a:endParaRPr lang="en-US" sz="32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They were alive when Europeans discovered America, but soon after their culture began to disappear…</a:t>
            </a:r>
          </a:p>
          <a:p>
            <a:endParaRPr lang="en-US" sz="32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405" y="6624343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2050480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92" y="-14313"/>
            <a:ext cx="12192000" cy="6858000"/>
          </a:xfrm>
          <a:prstGeom prst="rect">
            <a:avLst/>
          </a:prstGeom>
          <a:solidFill>
            <a:srgbClr val="FFC91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6405" y="6624343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26" y="100129"/>
            <a:ext cx="11073932" cy="36576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4" descr="mound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4074" y="4019642"/>
            <a:ext cx="4987636" cy="27432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3699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408" y="0"/>
            <a:ext cx="12175593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251636" y="-411480"/>
            <a:ext cx="7680960" cy="768096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2438399" y="-228600"/>
            <a:ext cx="7315200" cy="7315200"/>
          </a:xfrm>
          <a:prstGeom prst="ellipse">
            <a:avLst/>
          </a:prstGeom>
          <a:solidFill>
            <a:srgbClr val="FFC919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017460" y="2061528"/>
            <a:ext cx="6173485" cy="42165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5800" b="1" dirty="0">
                <a:ln w="5715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D5DBB8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Paleo</a:t>
            </a:r>
          </a:p>
          <a:p>
            <a:pPr algn="ctr"/>
            <a:endParaRPr lang="en-US" sz="11000" b="1" dirty="0">
              <a:ln w="5715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rgbClr val="67999A"/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3884" y="0"/>
            <a:ext cx="12192000" cy="685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6405" y="6624343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49018" y="119334"/>
            <a:ext cx="106861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SS8H1a</a:t>
            </a:r>
          </a:p>
        </p:txBody>
      </p:sp>
    </p:spTree>
    <p:extLst>
      <p:ext uri="{BB962C8B-B14F-4D97-AF65-F5344CB8AC3E}">
        <p14:creationId xmlns:p14="http://schemas.microsoft.com/office/powerpoint/2010/main" val="4107663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6408" y="0"/>
            <a:ext cx="12175593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9953" y="14515"/>
            <a:ext cx="10668000" cy="6858000"/>
          </a:xfrm>
          <a:prstGeom prst="rect">
            <a:avLst/>
          </a:prstGeom>
          <a:solidFill>
            <a:srgbClr val="F58322"/>
          </a:solidFill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002182" y="43341"/>
            <a:ext cx="10203543" cy="6858000"/>
          </a:xfrm>
          <a:prstGeom prst="rect">
            <a:avLst/>
          </a:prstGeom>
          <a:solidFill>
            <a:srgbClr val="D4DAB6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049999" y="36186"/>
            <a:ext cx="8084264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dirty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F58322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Paleo Indians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98297" y="1642031"/>
            <a:ext cx="10207427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486" indent="-571486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 first group of people to inhabit Georgia were called Paleo Indians.</a:t>
            </a: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They lived in Georgia over 13,000 years </a:t>
            </a: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ago, from 10000 to 8000 BC.</a:t>
            </a: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1028674" lvl="1" indent="-571486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Paleo </a:t>
            </a:r>
            <a:r>
              <a:rPr lang="en-US" sz="32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means </a:t>
            </a: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“</a:t>
            </a:r>
            <a:r>
              <a:rPr lang="en-US" sz="3200" i="1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ancient”</a:t>
            </a: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 in Greek.</a:t>
            </a: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405" y="6624343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2279747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92" y="-14313"/>
            <a:ext cx="12192000" cy="6858000"/>
          </a:xfrm>
          <a:prstGeom prst="rect">
            <a:avLst/>
          </a:prstGeom>
          <a:solidFill>
            <a:srgbClr val="FFC91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6405" y="6624343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0692" y="214287"/>
            <a:ext cx="8534400" cy="64008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74793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6408" y="0"/>
            <a:ext cx="12175593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9953" y="14515"/>
            <a:ext cx="10668000" cy="6858000"/>
          </a:xfrm>
          <a:prstGeom prst="rect">
            <a:avLst/>
          </a:prstGeom>
          <a:solidFill>
            <a:srgbClr val="F58322"/>
          </a:solidFill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002182" y="43341"/>
            <a:ext cx="10203543" cy="6858000"/>
          </a:xfrm>
          <a:prstGeom prst="rect">
            <a:avLst/>
          </a:prstGeom>
          <a:solidFill>
            <a:srgbClr val="D4DAB6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049999" y="36186"/>
            <a:ext cx="8084264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dirty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F58322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Paleo Indians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98297" y="1642031"/>
            <a:ext cx="10207427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486" indent="-571486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Paleo Indians were nomadic, meaning that they moved around  in search of food.</a:t>
            </a: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32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They moved from place to place in groups of 25-50.</a:t>
            </a: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They lived in nonpermanent dwellings made in pits or shelters covered with bark and animal hides. </a:t>
            </a: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405" y="6624343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3885466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92" y="-14313"/>
            <a:ext cx="12192000" cy="6858000"/>
          </a:xfrm>
          <a:prstGeom prst="rect">
            <a:avLst/>
          </a:prstGeom>
          <a:solidFill>
            <a:srgbClr val="FFC91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6405" y="6624343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9619" y="5165438"/>
            <a:ext cx="59376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Paleo Indians</a:t>
            </a: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52" y="211751"/>
            <a:ext cx="7315200" cy="45720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3" t="3908" r="4463" b="6014"/>
          <a:stretch/>
        </p:blipFill>
        <p:spPr>
          <a:xfrm>
            <a:off x="7015008" y="2966743"/>
            <a:ext cx="5005136" cy="36576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40868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408" y="0"/>
            <a:ext cx="12175593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251636" y="-411480"/>
            <a:ext cx="7680960" cy="768096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2438399" y="-228600"/>
            <a:ext cx="7315200" cy="7315200"/>
          </a:xfrm>
          <a:prstGeom prst="ellipse">
            <a:avLst/>
          </a:prstGeom>
          <a:solidFill>
            <a:srgbClr val="FFC919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16823" y="2396433"/>
            <a:ext cx="7750583" cy="38164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3200" b="1" dirty="0">
                <a:ln w="5715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D5DBB8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Archaic</a:t>
            </a:r>
          </a:p>
          <a:p>
            <a:pPr algn="ctr"/>
            <a:endParaRPr lang="en-US" sz="11000" b="1" dirty="0">
              <a:ln w="5715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rgbClr val="67999A"/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3884" y="0"/>
            <a:ext cx="12192000" cy="685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6405" y="6624343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49018" y="119334"/>
            <a:ext cx="106861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SS8H1a</a:t>
            </a:r>
          </a:p>
        </p:txBody>
      </p:sp>
    </p:spTree>
    <p:extLst>
      <p:ext uri="{BB962C8B-B14F-4D97-AF65-F5344CB8AC3E}">
        <p14:creationId xmlns:p14="http://schemas.microsoft.com/office/powerpoint/2010/main" val="48241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6408" y="0"/>
            <a:ext cx="12175593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9953" y="14515"/>
            <a:ext cx="10668000" cy="6858000"/>
          </a:xfrm>
          <a:prstGeom prst="rect">
            <a:avLst/>
          </a:prstGeom>
          <a:solidFill>
            <a:srgbClr val="F58322"/>
          </a:solidFill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002182" y="43341"/>
            <a:ext cx="10203543" cy="6858000"/>
          </a:xfrm>
          <a:prstGeom prst="rect">
            <a:avLst/>
          </a:prstGeom>
          <a:solidFill>
            <a:srgbClr val="D4DAB6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196242" y="36186"/>
            <a:ext cx="9791783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dirty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F58322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Archaic Indians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98297" y="1642031"/>
            <a:ext cx="10207427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486" indent="-571486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 Archaic Indians lived in Georgia beginning </a:t>
            </a: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in 8000 BC until </a:t>
            </a:r>
            <a:r>
              <a:rPr lang="en-US" sz="32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about </a:t>
            </a: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1000 BC.</a:t>
            </a: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They built the first permanent settlements, but were also nomadic as they moved </a:t>
            </a: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each season in search of food.</a:t>
            </a: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 Archaic Indians created </a:t>
            </a: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tools and weapons </a:t>
            </a:r>
            <a:r>
              <a:rPr lang="en-US" sz="32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out of stone and bone.</a:t>
            </a: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405" y="6624343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3768828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605</Words>
  <Application>Microsoft Office PowerPoint</Application>
  <PresentationFormat>Widescreen</PresentationFormat>
  <Paragraphs>142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Calibri</vt:lpstr>
      <vt:lpstr>Calibri Light</vt:lpstr>
      <vt:lpstr>KBScaredStraight</vt:lpstr>
      <vt:lpstr>KG Eyes Wide Open</vt:lpstr>
      <vt:lpstr>KG Second Chances Solid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Atlanta Public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Barnes, Brittany</dc:creator>
  <cp:lastModifiedBy>Barnes, Brittany</cp:lastModifiedBy>
  <cp:revision>1</cp:revision>
  <dcterms:created xsi:type="dcterms:W3CDTF">2019-09-04T17:40:15Z</dcterms:created>
  <dcterms:modified xsi:type="dcterms:W3CDTF">2019-09-04T17:40:32Z</dcterms:modified>
</cp:coreProperties>
</file>