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538" r:id="rId4"/>
    <p:sldId id="539" r:id="rId5"/>
    <p:sldId id="381" r:id="rId6"/>
    <p:sldId id="548" r:id="rId7"/>
    <p:sldId id="510" r:id="rId8"/>
    <p:sldId id="511" r:id="rId9"/>
    <p:sldId id="568" r:id="rId10"/>
    <p:sldId id="351" r:id="rId11"/>
    <p:sldId id="441" r:id="rId12"/>
    <p:sldId id="569" r:id="rId13"/>
    <p:sldId id="580" r:id="rId14"/>
    <p:sldId id="540" r:id="rId15"/>
    <p:sldId id="581" r:id="rId16"/>
    <p:sldId id="260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19"/>
    <a:srgbClr val="F58322"/>
    <a:srgbClr val="D4DAB6"/>
    <a:srgbClr val="D6DCBA"/>
    <a:srgbClr val="D5DBB8"/>
    <a:srgbClr val="FFCC25"/>
    <a:srgbClr val="BD1627"/>
    <a:srgbClr val="AAC5C6"/>
    <a:srgbClr val="95B8B9"/>
    <a:srgbClr val="679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7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0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0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4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7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7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7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4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1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9B592-18EA-4809-B035-D4E47DD84993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3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payteachers.com/Store/Brain-Wrinkles" TargetMode="External"/><Relationship Id="rId7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hyperlink" Target="http://www.teacherspayteachers.com/Product/Interactive-Social-Studies-Notebook-Kit-70-Printables-Activities-837565" TargetMode="Externa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://www.teacherspayteachers.com/Store/Krista-Wallden" TargetMode="External"/><Relationship Id="rId3" Type="http://schemas.openxmlformats.org/officeDocument/2006/relationships/hyperlink" Target="http://www.teacherspayteachers.com/Store/Brain-Wrinkles" TargetMode="External"/><Relationship Id="rId7" Type="http://schemas.openxmlformats.org/officeDocument/2006/relationships/hyperlink" Target="http://www.teacherspayteachers.com/Store/Redpepper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hyperlink" Target="http://www.teacherspayteachers.com/Store/Kimberly-Geswein-Fonts" TargetMode="External"/><Relationship Id="rId5" Type="http://schemas.openxmlformats.org/officeDocument/2006/relationships/hyperlink" Target="http://jwillustrations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hyperlink" Target="http://www.teacherspayteachers.com/Store/Khrys-Bosland" TargetMode="External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9" y="-228600"/>
            <a:ext cx="7315200" cy="7315200"/>
          </a:xfrm>
          <a:prstGeom prst="ellipse">
            <a:avLst/>
          </a:prstGeom>
          <a:solidFill>
            <a:srgbClr val="FFC91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8762" y="1218846"/>
            <a:ext cx="8586710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dirty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D5DBB8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Native</a:t>
            </a:r>
          </a:p>
          <a:p>
            <a:pPr algn="ctr"/>
            <a:r>
              <a:rPr lang="en-US" sz="11000" b="1" dirty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D5DBB8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Americans</a:t>
            </a:r>
          </a:p>
          <a:p>
            <a:pPr algn="ctr"/>
            <a:endParaRPr lang="en-US" sz="11000" b="1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67999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016" y="4911967"/>
            <a:ext cx="10686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ysClr val="windowText" lastClr="000000"/>
                </a:solidFill>
                <a:latin typeface="KG Eyes Wide Open" panose="02000506000000020004" pitchFamily="2" charset="0"/>
                <a:ea typeface="KBScaredStraight" panose="02000603000000000000" pitchFamily="2" charset="0"/>
              </a:rPr>
              <a:t>Paleo, Archaic, Woodland, </a:t>
            </a:r>
          </a:p>
          <a:p>
            <a:pPr algn="ctr"/>
            <a:r>
              <a:rPr lang="en-US" sz="5400" dirty="0">
                <a:solidFill>
                  <a:sysClr val="windowText" lastClr="000000"/>
                </a:solidFill>
                <a:latin typeface="KG Eyes Wide Open" panose="02000506000000020004" pitchFamily="2" charset="0"/>
                <a:ea typeface="KBScaredStraight" panose="02000603000000000000" pitchFamily="2" charset="0"/>
              </a:rPr>
              <a:t>&amp; Mississippian</a:t>
            </a: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6" y="5124331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9018" y="119334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SS8H1a</a:t>
            </a:r>
          </a:p>
        </p:txBody>
      </p:sp>
    </p:spTree>
    <p:extLst>
      <p:ext uri="{BB962C8B-B14F-4D97-AF65-F5344CB8AC3E}">
        <p14:creationId xmlns:p14="http://schemas.microsoft.com/office/powerpoint/2010/main" val="26518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3211" y="473528"/>
            <a:ext cx="11211951" cy="5239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KG Second Chances Solid" panose="02000000000000000000" pitchFamily="2" charset="0"/>
              </a:rPr>
              <a:t>Teacher Directions – </a:t>
            </a:r>
            <a:r>
              <a:rPr lang="en-US" sz="4400" dirty="0" smtClean="0">
                <a:latin typeface="KG Second Chances Solid" panose="02000000000000000000" pitchFamily="2" charset="0"/>
              </a:rPr>
              <a:t>A Piece of Pottery</a:t>
            </a:r>
            <a:endParaRPr lang="en-US" sz="4400" dirty="0">
              <a:latin typeface="KG Second Chances Solid" panose="02000000000000000000" pitchFamily="2" charset="0"/>
            </a:endParaRPr>
          </a:p>
          <a:p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Have the students design a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piece of pottery to represent one of the four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N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ative American cultures.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The design should include symbols or facts that relate to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the Native American culture’s dwelling, food, tools, weapons, etc..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In the textbox, they will write a description that explains the symbols used in the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pottery’s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design.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12272" y="146958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72597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79" y="126325"/>
            <a:ext cx="6369119" cy="66436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00077" y="639220"/>
            <a:ext cx="5229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Directions: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Design a </a:t>
            </a:r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piece of potter to represent one of the Native American cultures. Draw images on the pottery that pertain to that culture only (not all four). In the textbox, write a description of what the symbols on the pottery represent.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45027" y="-12175"/>
            <a:ext cx="57400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2"/>
                </a:solidFill>
                <a:latin typeface="KG Second Chances Solid" panose="02000000000000000000" pitchFamily="2" charset="0"/>
              </a:rPr>
              <a:t>A Piece of Pottery</a:t>
            </a:r>
            <a:endParaRPr lang="en-US" sz="44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bg2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63151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96586" y="1536896"/>
            <a:ext cx="5133426" cy="509461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96586" y="1536892"/>
            <a:ext cx="513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Pottery’s </a:t>
            </a:r>
            <a:r>
              <a:rPr lang="en-US" dirty="0">
                <a:latin typeface="KG Second Chances Solid" panose="02000000000000000000" pitchFamily="2" charset="0"/>
              </a:rPr>
              <a:t>Description:</a:t>
            </a:r>
          </a:p>
        </p:txBody>
      </p:sp>
    </p:spTree>
    <p:extLst>
      <p:ext uri="{BB962C8B-B14F-4D97-AF65-F5344CB8AC3E}">
        <p14:creationId xmlns:p14="http://schemas.microsoft.com/office/powerpoint/2010/main" val="1522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3211" y="473528"/>
            <a:ext cx="11211951" cy="560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KG Second Chances Solid" panose="02000000000000000000" pitchFamily="2" charset="0"/>
              </a:rPr>
              <a:t>Teacher Directions – </a:t>
            </a:r>
            <a:r>
              <a:rPr lang="en-US" sz="4400" dirty="0" smtClean="0">
                <a:latin typeface="KG Second Chances Solid" panose="02000000000000000000" pitchFamily="2" charset="0"/>
              </a:rPr>
              <a:t>Native American Caricatures</a:t>
            </a:r>
            <a:endParaRPr lang="en-US" sz="4400" dirty="0">
              <a:latin typeface="KG Second Chances Solid" panose="02000000000000000000" pitchFamily="2" charset="0"/>
            </a:endParaRPr>
          </a:p>
          <a:p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Have the students create a caricature for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each of the Native American cultures.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students will write a statement from each of the cultures that describes a typical day in the Native American’s life.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If time, they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will draw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clothes/jewelry,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belongings, and facial expressions to represent the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culture.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2" y="146958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2019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" y="1418689"/>
            <a:ext cx="2496586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2496586" cy="274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506" y="4114800"/>
            <a:ext cx="2496586" cy="2743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506" y="1418689"/>
            <a:ext cx="2496586" cy="27432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540362"/>
              </p:ext>
            </p:extLst>
          </p:nvPr>
        </p:nvGraphicFramePr>
        <p:xfrm>
          <a:off x="264444" y="1075434"/>
          <a:ext cx="11577920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88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8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KG Eyes Wide Open" panose="02000506000000020004" pitchFamily="2" charset="0"/>
                        </a:rPr>
                        <a:t>Paleo Indian</a:t>
                      </a:r>
                    </a:p>
                    <a:p>
                      <a:pPr algn="r"/>
                      <a:endParaRPr lang="en-US" sz="2400" dirty="0" smtClean="0">
                        <a:latin typeface="KG Eyes Wide Open" panose="02000506000000020004" pitchFamily="2" charset="0"/>
                      </a:endParaRP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KG Eyes Wide Open" panose="02000506000000020004" pitchFamily="2" charset="0"/>
                        </a:rPr>
                        <a:t>Archaic Indian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KG Eyes Wide Open" panose="02000506000000020004" pitchFamily="2" charset="0"/>
                        </a:rPr>
                        <a:t>Woodland Indian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KG Eyes Wide Open" panose="02000506000000020004" pitchFamily="2" charset="0"/>
                        </a:rPr>
                        <a:t>Mississippian Indian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406" y="6624342"/>
            <a:ext cx="2653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637011"/>
            <a:ext cx="12061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Directions</a:t>
            </a:r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: What would the different Native Americans say? Create a caricature for each Native American group that shares something about a typical day in his or her civilization.  </a:t>
            </a:r>
          </a:p>
          <a:p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407" y="72570"/>
            <a:ext cx="120739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latin typeface="KG Second Chances Solid" panose="02000000000000000000" pitchFamily="2" charset="0"/>
              </a:rPr>
              <a:t>Native American Caric</a:t>
            </a:r>
            <a:r>
              <a:rPr lang="en-US" sz="40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latin typeface="KG Second Chances Solid" panose="02000000000000000000" pitchFamily="2" charset="0"/>
              </a:rPr>
              <a:t>a</a:t>
            </a:r>
            <a:r>
              <a:rPr lang="en-US" sz="40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latin typeface="KG Second Chances Solid" panose="02000000000000000000" pitchFamily="2" charset="0"/>
              </a:rPr>
              <a:t>tures</a:t>
            </a:r>
            <a:endParaRPr lang="en-US" sz="40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03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3211" y="473530"/>
            <a:ext cx="11211951" cy="499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KG Second Chances Solid" panose="02000000000000000000" pitchFamily="2" charset="0"/>
              </a:rPr>
              <a:t>Teacher Info – </a:t>
            </a:r>
            <a:r>
              <a:rPr lang="en-US" sz="4400" dirty="0" smtClean="0">
                <a:latin typeface="KG Second Chances Solid" panose="02000000000000000000" pitchFamily="2" charset="0"/>
              </a:rPr>
              <a:t>Memory Clues Ticket </a:t>
            </a:r>
            <a:r>
              <a:rPr lang="en-US" sz="4400" dirty="0">
                <a:latin typeface="KG Second Chances Solid" panose="02000000000000000000" pitchFamily="2" charset="0"/>
              </a:rPr>
              <a:t>Out the Door</a:t>
            </a:r>
          </a:p>
          <a:p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Have students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draw a quick symbol or image to help them remember the different Native American cultures.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If time, they can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color their illustrations.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2" y="146958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4436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03504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56960" y="0"/>
            <a:ext cx="603504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4360" y="0"/>
            <a:ext cx="49664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Memory Clues</a:t>
            </a:r>
            <a:endParaRPr lang="en-US" sz="48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32" y="830997"/>
            <a:ext cx="5952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Draw an image (symbol) in each box to help you remember each Native American culture.</a:t>
            </a: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408625"/>
              </p:ext>
            </p:extLst>
          </p:nvPr>
        </p:nvGraphicFramePr>
        <p:xfrm>
          <a:off x="68026" y="1538883"/>
          <a:ext cx="5889185" cy="5120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919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9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KG Second Chances Solid" panose="02000000000000000000" pitchFamily="2" charset="0"/>
                        </a:rPr>
                        <a:t>Paleo Indians:</a:t>
                      </a:r>
                      <a:endParaRPr lang="en-US" dirty="0">
                        <a:latin typeface="KG Second Chances Soli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KG Second Chances Solid" panose="02000000000000000000" pitchFamily="2" charset="0"/>
                        </a:rPr>
                        <a:t>Archaic Indians: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KG Second Chances Solid" panose="02000000000000000000" pitchFamily="2" charset="0"/>
                        </a:rPr>
                        <a:t>Woodland Indians:</a:t>
                      </a:r>
                      <a:endParaRPr lang="en-US" dirty="0">
                        <a:latin typeface="KG Second Chances Soli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KG Second Chances Solid" panose="02000000000000000000" pitchFamily="2" charset="0"/>
                        </a:rPr>
                        <a:t>Mississippian Indians: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691270" y="0"/>
            <a:ext cx="49664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Memory Clues</a:t>
            </a:r>
            <a:endParaRPr lang="en-US" sz="48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828" y="830997"/>
            <a:ext cx="5952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Draw an image (symbol) in each box to help you remember each Native American culture.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05" y="6668952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56960" y="6668952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239254"/>
              </p:ext>
            </p:extLst>
          </p:nvPr>
        </p:nvGraphicFramePr>
        <p:xfrm>
          <a:off x="6235580" y="1548312"/>
          <a:ext cx="5889185" cy="5120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919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9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KG Second Chances Solid" panose="02000000000000000000" pitchFamily="2" charset="0"/>
                        </a:rPr>
                        <a:t>Paleo Indians:</a:t>
                      </a:r>
                      <a:endParaRPr lang="en-US" dirty="0">
                        <a:latin typeface="KG Second Chances Soli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KG Second Chances Solid" panose="02000000000000000000" pitchFamily="2" charset="0"/>
                        </a:rPr>
                        <a:t>Archaic Indians: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KG Second Chances Solid" panose="02000000000000000000" pitchFamily="2" charset="0"/>
                        </a:rPr>
                        <a:t>Woodland Indians:</a:t>
                      </a:r>
                      <a:endParaRPr lang="en-US" dirty="0">
                        <a:latin typeface="KG Second Chances Soli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KG Second Chances Solid" panose="02000000000000000000" pitchFamily="2" charset="0"/>
                        </a:rPr>
                        <a:t>Mississippian Indians: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2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9135" y="365760"/>
            <a:ext cx="10972800" cy="61264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0575" y="457200"/>
            <a:ext cx="10789920" cy="5943600"/>
          </a:xfrm>
          <a:prstGeom prst="rect">
            <a:avLst/>
          </a:prstGeom>
          <a:noFill/>
          <a:ln w="381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3691" y="457201"/>
            <a:ext cx="656461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B5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Thank You!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05" y="6568071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9728" y="1728171"/>
            <a:ext cx="10550769" cy="5393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1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Thank you so much for downloading this file. I sincerely hope you find it helpful and that your students learn a lot from it! I look forward to reading your feedback in my store.</a:t>
            </a:r>
          </a:p>
          <a:p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If you like this file, you might want to check out some of my other products that teach social studies topics in creative, engaging, and hands-on ways.</a:t>
            </a:r>
          </a:p>
          <a:p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Best of luck to you this school year,</a:t>
            </a:r>
          </a:p>
          <a:p>
            <a:r>
              <a:rPr lang="en-US" sz="3600" dirty="0">
                <a:solidFill>
                  <a:srgbClr val="0AB5AC"/>
                </a:solidFill>
                <a:latin typeface="KG Eyes Wide Open" panose="02000506000000020004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Ansley at Brain Wrinkles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223" y="475488"/>
            <a:ext cx="1492656" cy="1463040"/>
          </a:xfrm>
          <a:prstGeom prst="rect">
            <a:avLst/>
          </a:prstGeom>
        </p:spPr>
      </p:pic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24" y="3538728"/>
            <a:ext cx="2003773" cy="265176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57" y="3952047"/>
            <a:ext cx="2743200" cy="178144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742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1081" y="228600"/>
            <a:ext cx="11548907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9667" y="344773"/>
            <a:ext cx="11302583" cy="6126480"/>
          </a:xfrm>
          <a:prstGeom prst="rect">
            <a:avLst/>
          </a:prstGeom>
          <a:noFill/>
          <a:ln w="381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89097" y="457201"/>
            <a:ext cx="64138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B5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Terms of Use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611523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43" y="431443"/>
            <a:ext cx="1306075" cy="1280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6823" y="1663777"/>
            <a:ext cx="11155427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© 2014 Brain Wrinkles. Your download includes a limited use license from Brain Wrinkles. The purchaser may use the resource for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personal classroom use only</a:t>
            </a:r>
            <a:r>
              <a:rPr lang="en-US" sz="16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. The license is not transferable to another person. Other teachers should purchase their own license through my store. </a:t>
            </a:r>
          </a:p>
          <a:p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This resource is </a:t>
            </a:r>
            <a:r>
              <a:rPr lang="en-US" sz="1600" b="1" u="sng" dirty="0">
                <a:solidFill>
                  <a:schemeClr val="accent1">
                    <a:lumMod val="75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not</a:t>
            </a:r>
            <a:r>
              <a:rPr lang="en-US" sz="1600" dirty="0">
                <a:solidFill>
                  <a:srgbClr val="3FBBEE"/>
                </a:solidFill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to be used: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6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By an entire grade level, school, or district without purchasing the proper number of licenses. For school/district licenses at a discount, please contact me.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6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As part of a product listed for sale or for free by another individual.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6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On shared databases.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6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Online in any way other than on password-protected website for student use only. </a:t>
            </a:r>
          </a:p>
          <a:p>
            <a:endParaRPr lang="en-US" sz="5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© Copyright 2014. Brain Wrinkles. All rights reserved. Permission is granted to copy pages specifically designed for student or teacher use by the </a:t>
            </a:r>
            <a:r>
              <a:rPr lang="en-US" sz="1200" b="1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original purchaser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or licensee. The reproduction of any other part of this product is strictly prohibited. Copying any part of this product and placing it on the Internet in any form (even a personal/classroom website) is strictly forbidden. Doing so makes it possible for an Internet search to make the document available on the Internet, free of charge, and is a violation of the Digital Millennium Copyright Act (DMCA).</a:t>
            </a: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Thank you,</a:t>
            </a:r>
          </a:p>
          <a:p>
            <a:r>
              <a:rPr lang="en-US" sz="3600" dirty="0">
                <a:solidFill>
                  <a:srgbClr val="0AB5AC"/>
                </a:solidFill>
                <a:latin typeface="KG Eyes Wide Open" panose="02000506000000020004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Ansley at Brain Wrinkles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3797" y="5317235"/>
            <a:ext cx="1119011" cy="1097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12634" y="5121996"/>
            <a:ext cx="5450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Clipart, fonts, &amp; digital papers for this product were purchased from:</a:t>
            </a:r>
          </a:p>
        </p:txBody>
      </p:sp>
      <p:pic>
        <p:nvPicPr>
          <p:cNvPr id="12" name="Picture 11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5308" y="5490767"/>
            <a:ext cx="921328" cy="914400"/>
          </a:xfrm>
          <a:prstGeom prst="rect">
            <a:avLst/>
          </a:prstGeom>
        </p:spPr>
      </p:pic>
      <p:pic>
        <p:nvPicPr>
          <p:cNvPr id="15" name="Picture 14">
            <a:hlinkClick r:id="rId9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450" y="5584361"/>
            <a:ext cx="1196455" cy="772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6467" y="5501661"/>
            <a:ext cx="914400" cy="914400"/>
          </a:xfrm>
          <a:prstGeom prst="rect">
            <a:avLst/>
          </a:prstGeom>
        </p:spPr>
      </p:pic>
      <p:pic>
        <p:nvPicPr>
          <p:cNvPr id="8" name="Picture 7">
            <a:hlinkClick r:id="rId13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25" y="5489524"/>
            <a:ext cx="89876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09" y="-14270"/>
            <a:ext cx="11211951" cy="716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KG Second Chances Solid" panose="02000000000000000000" pitchFamily="2" charset="0"/>
              </a:rPr>
              <a:t>Standards</a:t>
            </a:r>
            <a:endParaRPr lang="en-US" sz="3200" b="1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SS8H1 The student will evaluate the development of Native American cultures and the impact of European exploration and settlement on the Native American cultures in Georgia. 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a. Describe the evolution of Native American cultures (Paleo, Archaic, Woodland, and Mississippian) prior to European contact. </a:t>
            </a: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2" y="146958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2542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910" y="-14269"/>
            <a:ext cx="11211951" cy="10108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KG Second Chances Solid" panose="02000000000000000000" pitchFamily="2" charset="0"/>
              </a:rPr>
              <a:t>Teacher Directions - Chart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000" dirty="0"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33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Print the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Native American Cultures graphic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organizer for each student.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Students will complete the graphic organizer while discussing the presentation.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Check answers as a class at the end of the presentation to be sure that all charts are completed correctly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Also, have the students copy the Native American Cultures timeline onto the back of their charts.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2" y="146958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291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31066" y="1"/>
            <a:ext cx="804130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Native American Cultures</a:t>
            </a:r>
            <a:endParaRPr lang="en-US" sz="44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bg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  <a:p>
            <a:pPr algn="ctr"/>
            <a:endParaRPr lang="en-US" sz="40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bg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112229"/>
              </p:ext>
            </p:extLst>
          </p:nvPr>
        </p:nvGraphicFramePr>
        <p:xfrm>
          <a:off x="294046" y="999067"/>
          <a:ext cx="11575227" cy="56252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4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1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6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3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703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8391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KG Second Chances Solid" panose="02000000000000000000" pitchFamily="2" charset="0"/>
                        </a:rPr>
                        <a:t>Dates</a:t>
                      </a:r>
                      <a:endParaRPr lang="en-US" sz="1600" dirty="0">
                        <a:latin typeface="KG Second Chances Soli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KG Second Chances Solid" panose="02000000000000000000" pitchFamily="2" charset="0"/>
                        </a:rPr>
                        <a:t>Dwelling</a:t>
                      </a:r>
                      <a:endParaRPr lang="en-US" sz="1600" dirty="0">
                        <a:latin typeface="KG Second Chances Soli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KG Second Chances Solid" panose="02000000000000000000" pitchFamily="2" charset="0"/>
                        </a:rPr>
                        <a:t>Food</a:t>
                      </a:r>
                      <a:endParaRPr lang="en-US" sz="1600" dirty="0">
                        <a:latin typeface="KG Second Chances Soli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KG Second Chances Solid" panose="02000000000000000000" pitchFamily="2" charset="0"/>
                        </a:rPr>
                        <a:t>Tools</a:t>
                      </a:r>
                      <a:endParaRPr lang="en-US" sz="1600" dirty="0">
                        <a:latin typeface="KG Second Chances Soli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KG Second Chances Solid" panose="02000000000000000000" pitchFamily="2" charset="0"/>
                        </a:rPr>
                        <a:t>Interesting Facts</a:t>
                      </a:r>
                      <a:endParaRPr lang="en-US" sz="1600" dirty="0">
                        <a:latin typeface="KG Second Chances Soli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67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KG Eyes Wide Open" panose="02000506000000020004" pitchFamily="2" charset="0"/>
                        </a:rPr>
                        <a:t>Paleo</a:t>
                      </a:r>
                      <a:endParaRPr lang="en-US" sz="2400" dirty="0">
                        <a:latin typeface="KG Eyes Wide Open" panose="02000506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900" dirty="0" smtClean="0"/>
                    </a:p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 smtClean="0"/>
                    </a:p>
                    <a:p>
                      <a:endParaRPr lang="en-US" sz="1900" dirty="0" smtClean="0"/>
                    </a:p>
                    <a:p>
                      <a:endParaRPr lang="en-US" sz="1900" dirty="0" smtClean="0"/>
                    </a:p>
                    <a:p>
                      <a:endParaRPr lang="en-US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67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KG Eyes Wide Open" panose="02000506000000020004" pitchFamily="2" charset="0"/>
                        </a:rPr>
                        <a:t>Archaic</a:t>
                      </a:r>
                      <a:endParaRPr lang="en-US" sz="2400" dirty="0">
                        <a:latin typeface="KG Eyes Wide Open" panose="02000506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 smtClean="0"/>
                    </a:p>
                    <a:p>
                      <a:endParaRPr lang="en-US" sz="1900" dirty="0" smtClean="0"/>
                    </a:p>
                    <a:p>
                      <a:endParaRPr lang="en-US" sz="1900" dirty="0" smtClean="0"/>
                    </a:p>
                    <a:p>
                      <a:endParaRPr lang="en-US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67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KG Eyes Wide Open" panose="02000506000000020004" pitchFamily="2" charset="0"/>
                        </a:rPr>
                        <a:t>Woodland</a:t>
                      </a:r>
                      <a:endParaRPr lang="en-US" sz="2400" dirty="0">
                        <a:latin typeface="KG Eyes Wide Open" panose="02000506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 smtClean="0"/>
                    </a:p>
                    <a:p>
                      <a:endParaRPr lang="en-US" sz="1900" dirty="0" smtClean="0"/>
                    </a:p>
                    <a:p>
                      <a:endParaRPr lang="en-US" sz="1900" dirty="0" smtClean="0"/>
                    </a:p>
                    <a:p>
                      <a:endParaRPr lang="en-US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67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KG Eyes Wide Open" panose="02000506000000020004" pitchFamily="2" charset="0"/>
                        </a:rPr>
                        <a:t>Mississippian</a:t>
                      </a:r>
                      <a:endParaRPr lang="en-US" sz="2400" dirty="0">
                        <a:latin typeface="KG Eyes Wide Open" panose="02000506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 smtClean="0"/>
                    </a:p>
                    <a:p>
                      <a:endParaRPr lang="en-US" sz="1900" dirty="0" smtClean="0"/>
                    </a:p>
                    <a:p>
                      <a:endParaRPr lang="en-US" sz="1900" dirty="0" smtClean="0"/>
                    </a:p>
                    <a:p>
                      <a:endParaRPr lang="en-US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2730" y="627530"/>
            <a:ext cx="11546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Directions</a:t>
            </a:r>
            <a:r>
              <a:rPr lang="en-US" sz="1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: Complete the chart below while </a:t>
            </a:r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discussing </a:t>
            </a:r>
            <a:r>
              <a:rPr lang="en-US" sz="1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10207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910" y="-14270"/>
            <a:ext cx="11211951" cy="902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KG Second Chances Solid" panose="02000000000000000000" pitchFamily="2" charset="0"/>
              </a:rPr>
              <a:t>Teacher Directions – Foldable</a:t>
            </a: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next page is for an Interactive Foldable. (*This is also an alternative way for your students to take notes if you do not want to use the chart.)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Print out the foldable pages for each student.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students will cut the template out along the thick outside lines.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Next, they will cut along the thin lines that divide each word, stopping at the gray rectangle.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They should attach the side of the template (gray rectangle) to their notebooks.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They will now be able to open up each flap and write the definitions underneath.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*If time allows, have students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color the flaps.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2" y="146958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5031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997" y="123732"/>
            <a:ext cx="11728763" cy="137752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7417" y="304662"/>
            <a:ext cx="119679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Native American Cultures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-1188127" y="1188123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76997" y="123732"/>
            <a:ext cx="11728763" cy="65836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9444744" y="3632663"/>
            <a:ext cx="2230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noFill/>
                  <a:prstDash val="solid"/>
                </a:ln>
                <a:latin typeface="KG Second Chances Solid" panose="02000000000000000000" pitchFamily="2" charset="0"/>
              </a:rPr>
              <a:t>Paleo</a:t>
            </a:r>
          </a:p>
        </p:txBody>
      </p:sp>
      <p:sp>
        <p:nvSpPr>
          <p:cNvPr id="17" name="Rectangle 16"/>
          <p:cNvSpPr/>
          <p:nvPr/>
        </p:nvSpPr>
        <p:spPr>
          <a:xfrm rot="5400000">
            <a:off x="5991729" y="3652674"/>
            <a:ext cx="3279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noFill/>
                  <a:prstDash val="solid"/>
                </a:ln>
                <a:latin typeface="KG Second Chances Solid" panose="02000000000000000000" pitchFamily="2" charset="0"/>
              </a:rPr>
              <a:t>Archaic</a:t>
            </a:r>
          </a:p>
        </p:txBody>
      </p:sp>
      <p:sp>
        <p:nvSpPr>
          <p:cNvPr id="20" name="Rectangle 19"/>
          <p:cNvSpPr/>
          <p:nvPr/>
        </p:nvSpPr>
        <p:spPr>
          <a:xfrm rot="5400000">
            <a:off x="2736049" y="3652674"/>
            <a:ext cx="3898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noFill/>
                  <a:prstDash val="solid"/>
                </a:ln>
                <a:latin typeface="KG Second Chances Solid" panose="02000000000000000000" pitchFamily="2" charset="0"/>
              </a:rPr>
              <a:t>Woodland</a:t>
            </a:r>
          </a:p>
        </p:txBody>
      </p:sp>
      <p:sp>
        <p:nvSpPr>
          <p:cNvPr id="21" name="Rectangle 20"/>
          <p:cNvSpPr/>
          <p:nvPr/>
        </p:nvSpPr>
        <p:spPr>
          <a:xfrm rot="5400000">
            <a:off x="-719648" y="3632661"/>
            <a:ext cx="4963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noFill/>
                  <a:prstDash val="solid"/>
                </a:ln>
                <a:latin typeface="KG Second Chances Solid" panose="02000000000000000000" pitchFamily="2" charset="0"/>
              </a:rPr>
              <a:t>Mississippian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22323" y="1507615"/>
            <a:ext cx="2926080" cy="5186149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141379" y="1507615"/>
            <a:ext cx="2926080" cy="5186149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910" y="-14270"/>
            <a:ext cx="11211951" cy="6197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KG Second Chances Solid" panose="02000000000000000000" pitchFamily="2" charset="0"/>
              </a:rPr>
              <a:t>Teacher Info – Venn Diagram</a:t>
            </a:r>
          </a:p>
          <a:p>
            <a:endParaRPr lang="en-US" sz="133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Have the students compare and contrast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different Native American Cultures.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 idea is to pair the students up and have 1 student complete one Venn diagram while the other student completes the other Venn diagram.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When time is up, they switch Venn diagrams and add as much as they can to the paper.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2" y="146958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90124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05" y="6664685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2846" y="2"/>
            <a:ext cx="87563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Native American Cultures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7642" y="707886"/>
            <a:ext cx="3926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Eyes Wide Open" panose="02000506000000020004" pitchFamily="2" charset="0"/>
                <a:ea typeface="KBScaredStraight" panose="02000603000000000000" pitchFamily="2" charset="0"/>
              </a:rPr>
              <a:t>Compare and Contrast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782824" y="1452603"/>
            <a:ext cx="3926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Paleo</a:t>
            </a:r>
            <a:endParaRPr lang="en-US" b="1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27454" y="1452603"/>
            <a:ext cx="3926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Archaic</a:t>
            </a:r>
            <a:endParaRPr lang="en-US" b="1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31521" y="1452603"/>
            <a:ext cx="6492240" cy="5212080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047409" y="1409987"/>
            <a:ext cx="6492240" cy="5212080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05" y="6664685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2846" y="2"/>
            <a:ext cx="87563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Native American Cultures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7642" y="707886"/>
            <a:ext cx="3926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Eyes Wide Open" panose="02000506000000020004" pitchFamily="2" charset="0"/>
                <a:ea typeface="KBScaredStraight" panose="02000603000000000000" pitchFamily="2" charset="0"/>
              </a:rPr>
              <a:t>Compare and Contrast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782824" y="1452603"/>
            <a:ext cx="3926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Woodland</a:t>
            </a:r>
            <a:endParaRPr lang="en-US" b="1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27454" y="1452603"/>
            <a:ext cx="3926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Mississippian</a:t>
            </a:r>
            <a:endParaRPr lang="en-US" b="1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31521" y="1452603"/>
            <a:ext cx="6492240" cy="5212080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047409" y="1409987"/>
            <a:ext cx="6492240" cy="5212080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19283</TotalTime>
  <Words>979</Words>
  <Application>Microsoft Office PowerPoint</Application>
  <PresentationFormat>Widescreen</PresentationFormat>
  <Paragraphs>215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KBScaredStraight</vt:lpstr>
      <vt:lpstr>KG Eyes Wide Open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Barnes, Brittany</cp:lastModifiedBy>
  <cp:revision>286</cp:revision>
  <dcterms:created xsi:type="dcterms:W3CDTF">2014-07-30T01:34:37Z</dcterms:created>
  <dcterms:modified xsi:type="dcterms:W3CDTF">2019-09-04T17:39:15Z</dcterms:modified>
</cp:coreProperties>
</file>